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65" r:id="rId2"/>
    <p:sldId id="457" r:id="rId3"/>
    <p:sldId id="458" r:id="rId4"/>
    <p:sldId id="438" r:id="rId5"/>
    <p:sldId id="459" r:id="rId6"/>
    <p:sldId id="439" r:id="rId7"/>
    <p:sldId id="451" r:id="rId8"/>
    <p:sldId id="452" r:id="rId9"/>
    <p:sldId id="453" r:id="rId10"/>
    <p:sldId id="374" r:id="rId11"/>
    <p:sldId id="376" r:id="rId12"/>
    <p:sldId id="454" r:id="rId13"/>
    <p:sldId id="432" r:id="rId14"/>
    <p:sldId id="450" r:id="rId15"/>
    <p:sldId id="455" r:id="rId16"/>
    <p:sldId id="348" r:id="rId17"/>
    <p:sldId id="81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8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800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7/19/19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3. Covariances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8232774" cy="436031"/>
          </a:xfrm>
        </p:spPr>
        <p:txBody>
          <a:bodyPr/>
          <a:lstStyle/>
          <a:p>
            <a:r>
              <a:rPr lang="en-US" dirty="0"/>
              <a:t>This is related to the </a:t>
            </a:r>
            <a:r>
              <a:rPr lang="en-US" i="1" dirty="0"/>
              <a:t>curse of dimensionality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Volume of an N-Ball</a:t>
            </a:r>
          </a:p>
        </p:txBody>
      </p:sp>
      <p:pic>
        <p:nvPicPr>
          <p:cNvPr id="3" name="Picture 2" descr="21f5a723b080a684b1c86243591552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1871677"/>
            <a:ext cx="2819400" cy="805543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656272"/>
            <a:ext cx="1619251" cy="1619251"/>
          </a:xfrm>
          <a:prstGeom prst="rect">
            <a:avLst/>
          </a:prstGeom>
          <a:ln>
            <a:noFill/>
          </a:ln>
        </p:spPr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EFDF5231-371C-5546-8522-E7BFE2F79989}"/>
              </a:ext>
            </a:extLst>
          </p:cNvPr>
          <p:cNvSpPr txBox="1">
            <a:spLocks/>
          </p:cNvSpPr>
          <p:nvPr/>
        </p:nvSpPr>
        <p:spPr>
          <a:xfrm>
            <a:off x="454026" y="3108858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Inscribed within a hypercube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EAA9F-70CC-6D41-A5E4-76913C8539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9" b="34297"/>
          <a:stretch/>
        </p:blipFill>
        <p:spPr>
          <a:xfrm>
            <a:off x="457200" y="3469276"/>
            <a:ext cx="6594532" cy="2779123"/>
          </a:xfrm>
          <a:prstGeom prst="rect">
            <a:avLst/>
          </a:prstGeom>
        </p:spPr>
      </p:pic>
      <p:pic>
        <p:nvPicPr>
          <p:cNvPr id="15" name="Picture 14" descr="imgres.jpg">
            <a:extLst>
              <a:ext uri="{FF2B5EF4-FFF2-40B4-BE49-F238E27FC236}">
                <a16:creationId xmlns:a16="http://schemas.microsoft.com/office/drawing/2014/main" id="{391CA9E1-9811-204C-8F8E-A9BB48BA4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4023608"/>
            <a:ext cx="1619251" cy="1619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1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D48EBF-54D9-184C-9D3C-3CEFC08DDFBB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 dimensions increase …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Euclidean distances become less meaningful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Uniform distributions become exponentially harder to sample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Many parameters become </a:t>
            </a:r>
            <a:r>
              <a:rPr lang="en-US" dirty="0" err="1"/>
              <a:t>polynomially</a:t>
            </a:r>
            <a:r>
              <a:rPr lang="en-US" dirty="0"/>
              <a:t> harder to estimate (e.g. covariances)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becomes more difficult to visualize</a:t>
            </a:r>
          </a:p>
        </p:txBody>
      </p:sp>
    </p:spTree>
    <p:extLst>
      <p:ext uri="{BB962C8B-B14F-4D97-AF65-F5344CB8AC3E}">
        <p14:creationId xmlns:p14="http://schemas.microsoft.com/office/powerpoint/2010/main" val="103536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77D631F7-18BD-0C46-9D6B-470827FBF164}"/>
              </a:ext>
            </a:extLst>
          </p:cNvPr>
          <p:cNvSpPr txBox="1">
            <a:spLocks/>
          </p:cNvSpPr>
          <p:nvPr/>
        </p:nvSpPr>
        <p:spPr>
          <a:xfrm>
            <a:off x="454026" y="1541393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 common method is shrinkage regularization: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1: Condition the sample covariance to make it nonsingular.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4907EB-A26E-1F4E-992F-047A688B5652}"/>
              </a:ext>
            </a:extLst>
          </p:cNvPr>
          <p:cNvGrpSpPr/>
          <p:nvPr/>
        </p:nvGrpSpPr>
        <p:grpSpPr>
          <a:xfrm>
            <a:off x="2376061" y="2477984"/>
            <a:ext cx="4071157" cy="980086"/>
            <a:chOff x="2833261" y="2137840"/>
            <a:chExt cx="4071157" cy="980086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9BC7F2B-DB88-6A41-999C-38A1E316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25422" y="2405095"/>
              <a:ext cx="2978996" cy="55856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07A66DF-8CBC-AE49-B263-8C61D9969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86068" b="7159"/>
            <a:stretch/>
          </p:blipFill>
          <p:spPr>
            <a:xfrm>
              <a:off x="2833261" y="2137840"/>
              <a:ext cx="1050535" cy="98008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FA086E6-7609-1D44-B948-0D2A8A63139F}"/>
              </a:ext>
            </a:extLst>
          </p:cNvPr>
          <p:cNvSpPr txBox="1"/>
          <p:nvPr/>
        </p:nvSpPr>
        <p:spPr>
          <a:xfrm>
            <a:off x="3820317" y="3780968"/>
            <a:ext cx="1500190" cy="92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sample covariance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857FD-40C0-034D-8CEC-5F4AD85AF5D3}"/>
              </a:ext>
            </a:extLst>
          </p:cNvPr>
          <p:cNvSpPr txBox="1"/>
          <p:nvPr/>
        </p:nvSpPr>
        <p:spPr>
          <a:xfrm>
            <a:off x="5541191" y="3780968"/>
            <a:ext cx="233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Shrinkage target, e.g. identity matrix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AB289C-6299-2A47-9AAA-E1F6F1A892C3}"/>
              </a:ext>
            </a:extLst>
          </p:cNvPr>
          <p:cNvCxnSpPr>
            <a:cxnSpLocks/>
          </p:cNvCxnSpPr>
          <p:nvPr/>
        </p:nvCxnSpPr>
        <p:spPr>
          <a:xfrm flipH="1" flipV="1">
            <a:off x="3956828" y="3243269"/>
            <a:ext cx="257988" cy="53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BB2D47-81A2-D746-B882-95776B497C69}"/>
              </a:ext>
            </a:extLst>
          </p:cNvPr>
          <p:cNvCxnSpPr>
            <a:cxnSpLocks/>
          </p:cNvCxnSpPr>
          <p:nvPr/>
        </p:nvCxnSpPr>
        <p:spPr>
          <a:xfrm flipV="1">
            <a:off x="6252350" y="3243268"/>
            <a:ext cx="0" cy="357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182653-3E7D-A640-B918-7546B31E9BB3}"/>
              </a:ext>
            </a:extLst>
          </p:cNvPr>
          <p:cNvCxnSpPr>
            <a:cxnSpLocks/>
          </p:cNvCxnSpPr>
          <p:nvPr/>
        </p:nvCxnSpPr>
        <p:spPr>
          <a:xfrm flipV="1">
            <a:off x="3057565" y="3243268"/>
            <a:ext cx="354917" cy="51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3CA453-DD72-3847-8D72-730E036769B5}"/>
              </a:ext>
            </a:extLst>
          </p:cNvPr>
          <p:cNvSpPr txBox="1"/>
          <p:nvPr/>
        </p:nvSpPr>
        <p:spPr>
          <a:xfrm>
            <a:off x="454024" y="3775585"/>
            <a:ext cx="314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A small coefficient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To control the amount of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6733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/>
              <a:t>Solution 2: work in a lower dimensional representation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good one is the </a:t>
            </a:r>
            <a:r>
              <a:rPr lang="en-US" i="1" dirty="0"/>
              <a:t>linear subspace </a:t>
            </a:r>
            <a:r>
              <a:rPr lang="en-US" dirty="0"/>
              <a:t>spanned by the process you are measuring.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Principal Component Analysis determines a compact representation for the data – a linear projection that maximizes the variances (i.e. the spread) of the projected dataset.</a:t>
            </a:r>
          </a:p>
        </p:txBody>
      </p:sp>
    </p:spTree>
    <p:extLst>
      <p:ext uri="{BB962C8B-B14F-4D97-AF65-F5344CB8AC3E}">
        <p14:creationId xmlns:p14="http://schemas.microsoft.com/office/powerpoint/2010/main" val="3466097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E7BC1-3B38-6F42-9CAF-AE7F798A6D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E777E-C26C-FA45-87CF-773D33DDF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44423-A2DB-4348-949A-8ADB2E855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9A690D-BC37-4946-BD92-B173501FA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Recipe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AF1E327-69C0-794F-9E56-67C60401563E}"/>
              </a:ext>
            </a:extLst>
          </p:cNvPr>
          <p:cNvSpPr txBox="1">
            <a:spLocks/>
          </p:cNvSpPr>
          <p:nvPr/>
        </p:nvSpPr>
        <p:spPr>
          <a:xfrm>
            <a:off x="457200" y="1077524"/>
            <a:ext cx="8229600" cy="4373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sz="2800" b="1" dirty="0"/>
              <a:t>Convert the data to have zero mean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b="1" dirty="0"/>
              <a:t>Form </a:t>
            </a:r>
            <a:r>
              <a:rPr lang="en-US" sz="2800" b="1" i="1" dirty="0"/>
              <a:t>A </a:t>
            </a:r>
            <a:r>
              <a:rPr lang="en-US" sz="2800" b="1" dirty="0"/>
              <a:t>using the top n eigenvectors of the sample covariance matrix XX</a:t>
            </a:r>
            <a:r>
              <a:rPr lang="en-US" sz="2800" b="1" baseline="30000" dirty="0"/>
              <a:t>T</a:t>
            </a:r>
            <a:r>
              <a:rPr lang="en-US" sz="2800" b="1" dirty="0"/>
              <a:t> </a:t>
            </a:r>
          </a:p>
          <a:p>
            <a:pPr marL="914400" lvl="1" indent="-514350"/>
            <a:r>
              <a:rPr lang="en-US" b="1" dirty="0"/>
              <a:t>Equivalently, use the left singular vectors of X associated with the largest singular values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b="1" dirty="0"/>
              <a:t>Project the data: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b="1" dirty="0"/>
              <a:t>To reconstruct:</a:t>
            </a:r>
          </a:p>
        </p:txBody>
      </p:sp>
      <p:pic>
        <p:nvPicPr>
          <p:cNvPr id="10" name="Picture 9" descr="png.png">
            <a:extLst>
              <a:ext uri="{FF2B5EF4-FFF2-40B4-BE49-F238E27FC236}">
                <a16:creationId xmlns:a16="http://schemas.microsoft.com/office/drawing/2014/main" id="{F598F0B4-73CD-854E-9068-4A1D789692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66"/>
          <a:stretch/>
        </p:blipFill>
        <p:spPr>
          <a:xfrm>
            <a:off x="3458737" y="3903832"/>
            <a:ext cx="2865646" cy="422108"/>
          </a:xfrm>
          <a:prstGeom prst="rect">
            <a:avLst/>
          </a:prstGeom>
        </p:spPr>
      </p:pic>
      <p:pic>
        <p:nvPicPr>
          <p:cNvPr id="11" name="Picture 10" descr="png.png">
            <a:extLst>
              <a:ext uri="{FF2B5EF4-FFF2-40B4-BE49-F238E27FC236}">
                <a16:creationId xmlns:a16="http://schemas.microsoft.com/office/drawing/2014/main" id="{E0D575E0-66F2-1E4F-9E37-769A0161C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7" b="1"/>
          <a:stretch/>
        </p:blipFill>
        <p:spPr>
          <a:xfrm>
            <a:off x="3737106" y="4398331"/>
            <a:ext cx="2865646" cy="4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0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88D1A-EFDC-D14F-9C79-6985572CF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026" y="2283875"/>
            <a:ext cx="3120332" cy="327905"/>
          </a:xfrm>
        </p:spPr>
        <p:txBody>
          <a:bodyPr/>
          <a:lstStyle/>
          <a:p>
            <a:r>
              <a:rPr lang="en-US" sz="1400" dirty="0"/>
              <a:t>[Thompson et al., </a:t>
            </a:r>
            <a:r>
              <a:rPr lang="en-US" sz="1400" i="1" dirty="0"/>
              <a:t>Astrobiology </a:t>
            </a:r>
            <a:r>
              <a:rPr lang="en-US" sz="1400" dirty="0"/>
              <a:t>2019]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117974" cy="436031"/>
          </a:xfrm>
        </p:spPr>
        <p:txBody>
          <a:bodyPr/>
          <a:lstStyle/>
          <a:p>
            <a:r>
              <a:rPr lang="en-US" dirty="0"/>
              <a:t>First 5 PCA dimensions of the of Cuprite Nevada mining district (AVIRIS-NG)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D662E-5E55-684E-84EA-5774827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22" y="3115121"/>
            <a:ext cx="7458156" cy="3162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E9CC5-ED6A-CC45-A469-E539BEB15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922207" y="369968"/>
            <a:ext cx="2921620" cy="24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66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4168341" y="1557772"/>
            <a:ext cx="1043988" cy="902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3: Principal Component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1712825" y="1216448"/>
            <a:ext cx="2821867" cy="1693938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4026" y="3286339"/>
            <a:ext cx="3802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Calculate Principal Components of the Caltech cube. Calculate mean spectra and the covariance matrix.  Watch out for deep water features and bad data flags (values of -9999) at the periphery.  You may not need all spectra in the calculation.  Are any of the top PCs interpretable? If so, what do they represent?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7CA8F-5282-B544-AD13-64FB1D81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45" t="4707" r="7666" b="5353"/>
          <a:stretch/>
        </p:blipFill>
        <p:spPr>
          <a:xfrm>
            <a:off x="5154132" y="1206559"/>
            <a:ext cx="2213621" cy="170406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FDB4EF-539B-6647-8261-A41DA73C6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1" r="7666"/>
          <a:stretch/>
        </p:blipFill>
        <p:spPr>
          <a:xfrm>
            <a:off x="4385198" y="3293631"/>
            <a:ext cx="4108488" cy="28610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18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48014-8B3A-7143-A076-B2B8FE82193A}"/>
              </a:ext>
            </a:extLst>
          </p:cNvPr>
          <p:cNvSpPr txBox="1"/>
          <p:nvPr/>
        </p:nvSpPr>
        <p:spPr>
          <a:xfrm>
            <a:off x="234176" y="4672360"/>
            <a:ext cx="8742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Know the “curse of dimensionality”</a:t>
            </a:r>
          </a:p>
          <a:p>
            <a:r>
              <a:rPr lang="en-US" dirty="0"/>
              <a:t>Recognize the multivariate Gaussian and know its mathematical properties</a:t>
            </a:r>
          </a:p>
          <a:p>
            <a:r>
              <a:rPr lang="en-US" dirty="0"/>
              <a:t>Estimate well-conditioned covariance matrices from spectroscopic data</a:t>
            </a:r>
          </a:p>
          <a:p>
            <a:r>
              <a:rPr lang="en-US" dirty="0"/>
              <a:t>Calculate, interpret, and use principal component (PCA) projections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2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one variable, the </a:t>
            </a:r>
            <a:r>
              <a:rPr lang="en-US" i="1" dirty="0"/>
              <a:t>variance</a:t>
            </a:r>
            <a:r>
              <a:rPr lang="en-US" dirty="0"/>
              <a:t> describes the spread of the data.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2F72625-DB7B-9B43-9883-CF04387C7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744" y="1525045"/>
            <a:ext cx="3982663" cy="553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29BCE5-D196-7D4E-B86B-AA645EF8B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333" y="2267647"/>
            <a:ext cx="50800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630730" y="607519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wikimedia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6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two variables, the </a:t>
            </a:r>
            <a:r>
              <a:rPr lang="en-US" i="1" dirty="0"/>
              <a:t>covariance</a:t>
            </a:r>
            <a:r>
              <a:rPr lang="en-US" dirty="0"/>
              <a:t> describes the linear relationship.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F27A8A-5F8E-D64C-A8BA-A60E9ADD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751" y="1800220"/>
            <a:ext cx="5953159" cy="463023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4739CCB0-425B-2747-B0D3-673A18469121}"/>
              </a:ext>
            </a:extLst>
          </p:cNvPr>
          <p:cNvSpPr txBox="1">
            <a:spLocks/>
          </p:cNvSpPr>
          <p:nvPr/>
        </p:nvSpPr>
        <p:spPr>
          <a:xfrm>
            <a:off x="497944" y="2889389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Normalized, it is the </a:t>
            </a:r>
            <a:r>
              <a:rPr lang="en-US" i="1" dirty="0"/>
              <a:t>correlation coefficient.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8EF9D-2279-F04D-8290-FAC9E8B532DC}"/>
              </a:ext>
            </a:extLst>
          </p:cNvPr>
          <p:cNvSpPr txBox="1"/>
          <p:nvPr/>
        </p:nvSpPr>
        <p:spPr>
          <a:xfrm>
            <a:off x="3630730" y="6075195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D5A2F-1921-0140-9485-B1FA0EFA1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92"/>
          <a:stretch/>
        </p:blipFill>
        <p:spPr>
          <a:xfrm>
            <a:off x="493376" y="4836961"/>
            <a:ext cx="8195774" cy="11898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DCA888-E9A6-B643-891A-1783549696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3715"/>
          <a:stretch/>
        </p:blipFill>
        <p:spPr>
          <a:xfrm>
            <a:off x="1883833" y="3547169"/>
            <a:ext cx="5510308" cy="10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1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vector-valued data, the </a:t>
            </a:r>
            <a:r>
              <a:rPr lang="en-US" i="1" dirty="0"/>
              <a:t>covariance matrix</a:t>
            </a:r>
            <a:r>
              <a:rPr lang="en-US" dirty="0"/>
              <a:t> has the covariance between all elements.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1275AD7-6EA7-1F42-8F5A-77B083DF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0673" y="1551555"/>
            <a:ext cx="5794586" cy="811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CEA891-A521-5346-92BB-09ECB2A53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b="5758"/>
          <a:stretch/>
        </p:blipFill>
        <p:spPr>
          <a:xfrm>
            <a:off x="1883833" y="2628487"/>
            <a:ext cx="3402898" cy="3375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18B58-1D9E-8647-99FA-B6E791F8360F}"/>
                  </a:ext>
                </a:extLst>
              </p:cNvPr>
              <p:cNvSpPr txBox="1"/>
              <p:nvPr/>
            </p:nvSpPr>
            <p:spPr>
              <a:xfrm>
                <a:off x="4470868" y="4110115"/>
                <a:ext cx="3115736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718B58-1D9E-8647-99FA-B6E791F83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868" y="4110115"/>
                <a:ext cx="3115736" cy="461921"/>
              </a:xfrm>
              <a:prstGeom prst="rect">
                <a:avLst/>
              </a:prstGeom>
              <a:blipFill>
                <a:blip r:embed="rId5"/>
                <a:stretch>
                  <a:fillRect t="-555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D4A1A5F-A70B-F344-B774-526FF720CE45}"/>
              </a:ext>
            </a:extLst>
          </p:cNvPr>
          <p:cNvSpPr txBox="1"/>
          <p:nvPr/>
        </p:nvSpPr>
        <p:spPr>
          <a:xfrm rot="16200000">
            <a:off x="1134918" y="3889475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0FEF9B-80C6-E546-BF82-904F3B546C3B}"/>
              </a:ext>
            </a:extLst>
          </p:cNvPr>
          <p:cNvSpPr txBox="1"/>
          <p:nvPr/>
        </p:nvSpPr>
        <p:spPr>
          <a:xfrm>
            <a:off x="3252715" y="5972963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CE3B7-2FBB-E642-98F4-7AF9391BCC79}"/>
              </a:ext>
            </a:extLst>
          </p:cNvPr>
          <p:cNvSpPr txBox="1"/>
          <p:nvPr/>
        </p:nvSpPr>
        <p:spPr>
          <a:xfrm>
            <a:off x="5652613" y="2851881"/>
            <a:ext cx="286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Diagonals hold the variance of each variable.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38156-2733-3546-A2CB-0217C9F548C7}"/>
              </a:ext>
            </a:extLst>
          </p:cNvPr>
          <p:cNvSpPr txBox="1"/>
          <p:nvPr/>
        </p:nvSpPr>
        <p:spPr>
          <a:xfrm>
            <a:off x="5652613" y="5132205"/>
            <a:ext cx="266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Off-diagonals describe correlations.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CA60F-2C56-A649-B808-068C44DF4507}"/>
              </a:ext>
            </a:extLst>
          </p:cNvPr>
          <p:cNvCxnSpPr/>
          <p:nvPr/>
        </p:nvCxnSpPr>
        <p:spPr>
          <a:xfrm flipV="1">
            <a:off x="5826362" y="4708965"/>
            <a:ext cx="0" cy="36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6190B-9F08-9649-A3DD-A6FAE5600B0D}"/>
              </a:ext>
            </a:extLst>
          </p:cNvPr>
          <p:cNvCxnSpPr>
            <a:cxnSpLocks/>
          </p:cNvCxnSpPr>
          <p:nvPr/>
        </p:nvCxnSpPr>
        <p:spPr>
          <a:xfrm>
            <a:off x="6028736" y="3532488"/>
            <a:ext cx="0" cy="43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1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8D8D53D7-938A-FB4A-96B1-497FB1373DEB}"/>
              </a:ext>
            </a:extLst>
          </p:cNvPr>
          <p:cNvSpPr txBox="1">
            <a:spLocks/>
          </p:cNvSpPr>
          <p:nvPr/>
        </p:nvSpPr>
        <p:spPr>
          <a:xfrm>
            <a:off x="501121" y="539836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B58D74A-797F-3049-9A8C-52F1572C3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899" y="1491841"/>
            <a:ext cx="1811271" cy="93686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AF63BF4-7D0D-154C-832E-52C449524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07"/>
          <a:stretch/>
        </p:blipFill>
        <p:spPr>
          <a:xfrm>
            <a:off x="2566116" y="3128442"/>
            <a:ext cx="4250455" cy="864401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20CECB25-9A59-D147-88E1-BB0F2B5B1F3B}"/>
              </a:ext>
            </a:extLst>
          </p:cNvPr>
          <p:cNvSpPr txBox="1">
            <a:spLocks/>
          </p:cNvSpPr>
          <p:nvPr/>
        </p:nvSpPr>
        <p:spPr>
          <a:xfrm>
            <a:off x="457201" y="688027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To estimate it from data, start with the mean: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E13885C-F969-7844-BA37-7B2FCED10AE3}"/>
              </a:ext>
            </a:extLst>
          </p:cNvPr>
          <p:cNvSpPr txBox="1">
            <a:spLocks/>
          </p:cNvSpPr>
          <p:nvPr/>
        </p:nvSpPr>
        <p:spPr>
          <a:xfrm>
            <a:off x="457201" y="2461950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… defining a “sample covariance”: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5011E5-9C9A-7E4B-A0C5-B3F81E773F35}"/>
              </a:ext>
            </a:extLst>
          </p:cNvPr>
          <p:cNvGrpSpPr/>
          <p:nvPr/>
        </p:nvGrpSpPr>
        <p:grpSpPr>
          <a:xfrm>
            <a:off x="5596744" y="1538990"/>
            <a:ext cx="2185597" cy="646331"/>
            <a:chOff x="6544073" y="3452224"/>
            <a:chExt cx="2185597" cy="64633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D8A674A-5DD5-C746-9A25-4A524C217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0469" t="-8498" r="30440" b="15531"/>
            <a:stretch/>
          </p:blipFill>
          <p:spPr>
            <a:xfrm>
              <a:off x="7835259" y="3659409"/>
              <a:ext cx="200025" cy="3693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4505C6-5B31-C342-9044-9D29EA229C88}"/>
                </a:ext>
              </a:extLst>
            </p:cNvPr>
            <p:cNvSpPr txBox="1"/>
            <p:nvPr/>
          </p:nvSpPr>
          <p:spPr>
            <a:xfrm>
              <a:off x="6544073" y="3452224"/>
              <a:ext cx="2185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 Note: we also use the symbol    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32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mean and covariance define a </a:t>
            </a:r>
            <a:r>
              <a:rPr lang="en-US" i="1" dirty="0"/>
              <a:t>multivariate Gaussian probability </a:t>
            </a:r>
            <a:r>
              <a:rPr lang="en-US" dirty="0"/>
              <a:t>distribution.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33CAE4B-51F1-C443-BA60-BB71CA9E0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5132" y="1716873"/>
            <a:ext cx="2667018" cy="48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2CE6AD-F995-1441-8F71-159EEB4D5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089" y="2404453"/>
            <a:ext cx="4662487" cy="35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1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C8B1-D78D-9B4F-9BEE-2EE509EC4BF5}"/>
              </a:ext>
            </a:extLst>
          </p:cNvPr>
          <p:cNvSpPr txBox="1"/>
          <p:nvPr/>
        </p:nvSpPr>
        <p:spPr>
          <a:xfrm>
            <a:off x="3599634" y="612354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wikimedia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53B94A-4B35-2541-8839-731309AE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891" y="2941895"/>
            <a:ext cx="7581613" cy="802759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7D631F7-18BD-0C46-9D6B-470827FBF164}"/>
              </a:ext>
            </a:extLst>
          </p:cNvPr>
          <p:cNvSpPr txBox="1">
            <a:spLocks/>
          </p:cNvSpPr>
          <p:nvPr/>
        </p:nvSpPr>
        <p:spPr>
          <a:xfrm>
            <a:off x="341314" y="5013256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Problem: high-dimensional covariances may be nearly singular.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multivariate Gaussian has a normalized probability density:</a:t>
            </a:r>
            <a:br>
              <a:rPr lang="en-US" dirty="0"/>
            </a:br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EFC40DF-E8FA-2648-B8C8-0AD7D0C183CC}"/>
              </a:ext>
            </a:extLst>
          </p:cNvPr>
          <p:cNvSpPr/>
          <p:nvPr/>
        </p:nvSpPr>
        <p:spPr>
          <a:xfrm rot="16200000" flipH="1">
            <a:off x="2555889" y="1425313"/>
            <a:ext cx="612745" cy="2333624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381A74E-CA2F-3D47-BB32-3D1B14EE1FE3}"/>
              </a:ext>
            </a:extLst>
          </p:cNvPr>
          <p:cNvSpPr/>
          <p:nvPr/>
        </p:nvSpPr>
        <p:spPr>
          <a:xfrm rot="16200000" flipH="1">
            <a:off x="6103878" y="709110"/>
            <a:ext cx="612746" cy="367650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51F2237-429B-8545-8F59-517241FA4BE1}"/>
              </a:ext>
            </a:extLst>
          </p:cNvPr>
          <p:cNvSpPr/>
          <p:nvPr/>
        </p:nvSpPr>
        <p:spPr>
          <a:xfrm rot="16200000">
            <a:off x="6423762" y="3723348"/>
            <a:ext cx="508928" cy="55485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E6CC4-676A-7A4B-AD9A-9F09218ABA26}"/>
              </a:ext>
            </a:extLst>
          </p:cNvPr>
          <p:cNvSpPr txBox="1"/>
          <p:nvPr/>
        </p:nvSpPr>
        <p:spPr>
          <a:xfrm>
            <a:off x="1769531" y="1585639"/>
            <a:ext cx="257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so that PDF integrates to 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5A421-9D8E-CF47-ACC1-630810B11D47}"/>
              </a:ext>
            </a:extLst>
          </p:cNvPr>
          <p:cNvSpPr txBox="1"/>
          <p:nvPr/>
        </p:nvSpPr>
        <p:spPr>
          <a:xfrm>
            <a:off x="4986336" y="1532440"/>
            <a:ext cx="297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Squared distance to center accounting for covariance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95870F-828A-F64C-9B0C-92772E7228BF}"/>
              </a:ext>
            </a:extLst>
          </p:cNvPr>
          <p:cNvSpPr txBox="1"/>
          <p:nvPr/>
        </p:nvSpPr>
        <p:spPr>
          <a:xfrm>
            <a:off x="5172073" y="4313648"/>
            <a:ext cx="29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Inverse covariance matrix</a:t>
            </a:r>
          </a:p>
          <a:p>
            <a:r>
              <a:rPr lang="en-US" dirty="0">
                <a:solidFill>
                  <a:srgbClr val="FF0000"/>
                </a:solidFill>
              </a:rPr>
              <a:t>(i.e. the </a:t>
            </a:r>
            <a:r>
              <a:rPr lang="en-US" i="1" dirty="0">
                <a:solidFill>
                  <a:srgbClr val="FF0000"/>
                </a:solidFill>
              </a:rPr>
              <a:t>precision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111C3-6D24-4040-BE2A-B0420C4491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A584C-F87B-C44A-9CBE-3A22697D5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C9A6-0CAC-CD46-8D5F-ACB7BD2E9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068067-3578-BA47-88D2-CB4C97218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Problem: high-dimensional data is often singular.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1390E4-9417-E048-AC1B-03DEF5B33C54}"/>
              </a:ext>
            </a:extLst>
          </p:cNvPr>
          <p:cNvGrpSpPr/>
          <p:nvPr/>
        </p:nvGrpSpPr>
        <p:grpSpPr>
          <a:xfrm>
            <a:off x="1883833" y="1578283"/>
            <a:ext cx="4478982" cy="4581436"/>
            <a:chOff x="835968" y="2668199"/>
            <a:chExt cx="3278832" cy="33538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5E7550-3836-0147-B035-816E369C2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b="6276"/>
            <a:stretch/>
          </p:blipFill>
          <p:spPr>
            <a:xfrm>
              <a:off x="987551" y="2668199"/>
              <a:ext cx="3127249" cy="31839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56F1A-884E-EF45-9AFD-BAB83643E697}"/>
                </a:ext>
              </a:extLst>
            </p:cNvPr>
            <p:cNvSpPr txBox="1"/>
            <p:nvPr/>
          </p:nvSpPr>
          <p:spPr>
            <a:xfrm rot="16200000">
              <a:off x="608982" y="3885582"/>
              <a:ext cx="6848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channel 2</a:t>
              </a:r>
              <a:endParaRPr lang="en-US" sz="9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BEAF1C-D36D-F14D-A879-F6622FCC15F4}"/>
                </a:ext>
              </a:extLst>
            </p:cNvPr>
            <p:cNvSpPr txBox="1"/>
            <p:nvPr/>
          </p:nvSpPr>
          <p:spPr>
            <a:xfrm>
              <a:off x="2439397" y="5791200"/>
              <a:ext cx="6848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9BD6393-D013-9541-AE8C-63C66625CBFB}"/>
              </a:ext>
            </a:extLst>
          </p:cNvPr>
          <p:cNvSpPr txBox="1"/>
          <p:nvPr/>
        </p:nvSpPr>
        <p:spPr>
          <a:xfrm>
            <a:off x="4773370" y="3884956"/>
            <a:ext cx="2813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 dimensionality: 2</a:t>
            </a:r>
          </a:p>
          <a:p>
            <a:r>
              <a:rPr lang="en-US" i="1" dirty="0"/>
              <a:t>Intrinsic dimensionality</a:t>
            </a:r>
            <a:r>
              <a:rPr lang="en-US" dirty="0"/>
              <a:t>: 1</a:t>
            </a:r>
          </a:p>
          <a:p>
            <a:endParaRPr lang="en-US" dirty="0"/>
          </a:p>
          <a:p>
            <a:r>
              <a:rPr lang="en-US" dirty="0"/>
              <a:t>Not invertible!</a:t>
            </a:r>
          </a:p>
        </p:txBody>
      </p:sp>
    </p:spTree>
    <p:extLst>
      <p:ext uri="{BB962C8B-B14F-4D97-AF65-F5344CB8AC3E}">
        <p14:creationId xmlns:p14="http://schemas.microsoft.com/office/powerpoint/2010/main" val="265721566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486</TotalTime>
  <Words>742</Words>
  <Application>Microsoft Macintosh PowerPoint</Application>
  <PresentationFormat>On-screen Show (4:3)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Helvetica</vt:lpstr>
      <vt:lpstr>Times</vt:lpstr>
      <vt:lpstr>NASA-JPL White Templates</vt:lpstr>
      <vt:lpstr>PowerPoint Presentation</vt:lpstr>
      <vt:lpstr>PowerPoint Presentation</vt:lpstr>
      <vt:lpstr>For one variable, the variance describes the spread of the data.</vt:lpstr>
      <vt:lpstr>For two variables, the covariance describes the linear relationship.</vt:lpstr>
      <vt:lpstr>For vector-valued data, the covariance matrix has the covariance between all elements.</vt:lpstr>
      <vt:lpstr>PowerPoint Presentation</vt:lpstr>
      <vt:lpstr>The mean and covariance define a multivariate Gaussian probability distribution.</vt:lpstr>
      <vt:lpstr>The multivariate Gaussian has a normalized probability density: </vt:lpstr>
      <vt:lpstr>Problem: high-dimensional data is often singular.</vt:lpstr>
      <vt:lpstr>This is related to the curse of dimensionality:  Volume of an N-Ball</vt:lpstr>
      <vt:lpstr>As dimensions increase …   Euclidean distances become less meaningful  Uniform distributions become exponentially harder to sample  Many parameters become polynomially harder to estimate (e.g. covariances)  Data becomes more difficult to visualize</vt:lpstr>
      <vt:lpstr>Solution 1: Condition the sample covariance to make it nonsingular.</vt:lpstr>
      <vt:lpstr>Solution 2: work in a lower dimensional representation  A good one is the linear subspace spanned by the process you are measuring.  Principal Component Analysis determines a compact representation for the data – a linear projection that maximizes the variances (i.e. the spread) of the projected dataset.</vt:lpstr>
      <vt:lpstr>PCA Recipe</vt:lpstr>
      <vt:lpstr>First 5 PCA dimensions of the of Cuprite Nevada mining district (AVIRIS-NG)</vt:lpstr>
      <vt:lpstr>PowerPoint Presentation</vt:lpstr>
      <vt:lpstr>Exercise 3: Principal Component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49</cp:revision>
  <cp:lastPrinted>2014-07-14T23:49:38Z</cp:lastPrinted>
  <dcterms:created xsi:type="dcterms:W3CDTF">2019-07-06T21:56:51Z</dcterms:created>
  <dcterms:modified xsi:type="dcterms:W3CDTF">2019-07-19T19:53:32Z</dcterms:modified>
</cp:coreProperties>
</file>